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8288000" cy="10287000"/>
  <p:notesSz cx="6858000" cy="9144000"/>
  <p:embeddedFontLst>
    <p:embeddedFont>
      <p:font typeface="ADA Hybrid" pitchFamily="2" charset="77"/>
      <p:regular r:id="rId7"/>
    </p:embeddedFont>
    <p:embeddedFont>
      <p:font typeface="Garet" pitchFamily="2" charset="77"/>
      <p:regular r:id="rId8"/>
    </p:embeddedFont>
    <p:embeddedFont>
      <p:font typeface="Garet Bold" pitchFamily="2" charset="77"/>
      <p:regular r:id="rId9"/>
      <p:bold r:id="rId10"/>
    </p:embeddedFont>
    <p:embeddedFont>
      <p:font typeface="Garet Ultra-Bold" pitchFamily="2" charset="77"/>
      <p:regular r:id="rId11"/>
      <p:bold r:id="rId12"/>
    </p:embeddedFont>
    <p:embeddedFont>
      <p:font typeface="Jad" panose="0200060000000000000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26" autoAdjust="0"/>
  </p:normalViewPr>
  <p:slideViewPr>
    <p:cSldViewPr>
      <p:cViewPr varScale="1">
        <p:scale>
          <a:sx n="80" d="100"/>
          <a:sy n="80" d="100"/>
        </p:scale>
        <p:origin x="824" y="2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jpeg"/><Relationship Id="rId7" Type="http://schemas.openxmlformats.org/officeDocument/2006/relationships/image" Target="../media/image12.sv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svg"/><Relationship Id="rId5" Type="http://schemas.openxmlformats.org/officeDocument/2006/relationships/image" Target="../media/image10.svg"/><Relationship Id="rId4" Type="http://schemas.openxmlformats.org/officeDocument/2006/relationships/image" Target="../media/image9.jpeg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4.png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jpeg"/><Relationship Id="rId5" Type="http://schemas.openxmlformats.org/officeDocument/2006/relationships/image" Target="../media/image19.png"/><Relationship Id="rId15" Type="http://schemas.openxmlformats.org/officeDocument/2006/relationships/image" Target="../media/image29.sv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A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96757" y="40520"/>
            <a:ext cx="12290373" cy="8916696"/>
            <a:chOff x="0" y="0"/>
            <a:chExt cx="812800" cy="58968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589688"/>
            </a:xfrm>
            <a:custGeom>
              <a:avLst/>
              <a:gdLst/>
              <a:ahLst/>
              <a:cxnLst/>
              <a:rect l="l" t="t" r="r" b="b"/>
              <a:pathLst>
                <a:path w="812800" h="589688">
                  <a:moveTo>
                    <a:pt x="203200" y="0"/>
                  </a:moveTo>
                  <a:lnTo>
                    <a:pt x="812800" y="0"/>
                  </a:lnTo>
                  <a:lnTo>
                    <a:pt x="609600" y="589688"/>
                  </a:lnTo>
                  <a:lnTo>
                    <a:pt x="0" y="589688"/>
                  </a:lnTo>
                  <a:lnTo>
                    <a:pt x="203200" y="0"/>
                  </a:lnTo>
                  <a:close/>
                </a:path>
              </a:pathLst>
            </a:custGeom>
            <a:blipFill>
              <a:blip r:embed="rId2"/>
              <a:stretch>
                <a:fillRect l="-42159" t="-80792" b="-113126"/>
              </a:stretch>
            </a:blipFill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-5116487" y="40520"/>
            <a:ext cx="12290373" cy="8916696"/>
            <a:chOff x="0" y="0"/>
            <a:chExt cx="812800" cy="58968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589688"/>
            </a:xfrm>
            <a:custGeom>
              <a:avLst/>
              <a:gdLst/>
              <a:ahLst/>
              <a:cxnLst/>
              <a:rect l="l" t="t" r="r" b="b"/>
              <a:pathLst>
                <a:path w="812800" h="589688">
                  <a:moveTo>
                    <a:pt x="203200" y="0"/>
                  </a:moveTo>
                  <a:lnTo>
                    <a:pt x="812800" y="0"/>
                  </a:lnTo>
                  <a:lnTo>
                    <a:pt x="609600" y="589688"/>
                  </a:lnTo>
                  <a:lnTo>
                    <a:pt x="0" y="589688"/>
                  </a:lnTo>
                  <a:lnTo>
                    <a:pt x="203200" y="0"/>
                  </a:lnTo>
                  <a:close/>
                </a:path>
              </a:pathLst>
            </a:custGeom>
            <a:blipFill>
              <a:blip r:embed="rId3"/>
              <a:stretch>
                <a:fillRect l="-6770" t="-1285" r="-3708" b="-233"/>
              </a:stretch>
            </a:blipFill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6" name="Freeform 6"/>
          <p:cNvSpPr/>
          <p:nvPr/>
        </p:nvSpPr>
        <p:spPr>
          <a:xfrm>
            <a:off x="3462623" y="157608"/>
            <a:ext cx="7812095" cy="10506814"/>
          </a:xfrm>
          <a:custGeom>
            <a:avLst/>
            <a:gdLst/>
            <a:ahLst/>
            <a:cxnLst/>
            <a:rect l="l" t="t" r="r" b="b"/>
            <a:pathLst>
              <a:path w="7812095" h="10506814">
                <a:moveTo>
                  <a:pt x="0" y="0"/>
                </a:moveTo>
                <a:lnTo>
                  <a:pt x="7812095" y="0"/>
                </a:lnTo>
                <a:lnTo>
                  <a:pt x="7812095" y="10506815"/>
                </a:lnTo>
                <a:lnTo>
                  <a:pt x="0" y="1050681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7" name="Freeform 7"/>
          <p:cNvSpPr/>
          <p:nvPr/>
        </p:nvSpPr>
        <p:spPr>
          <a:xfrm>
            <a:off x="11918950" y="6267287"/>
            <a:ext cx="5932520" cy="2845816"/>
          </a:xfrm>
          <a:custGeom>
            <a:avLst/>
            <a:gdLst/>
            <a:ahLst/>
            <a:cxnLst/>
            <a:rect l="l" t="t" r="r" b="b"/>
            <a:pathLst>
              <a:path w="5932520" h="2845816">
                <a:moveTo>
                  <a:pt x="0" y="0"/>
                </a:moveTo>
                <a:lnTo>
                  <a:pt x="5932520" y="0"/>
                </a:lnTo>
                <a:lnTo>
                  <a:pt x="5932520" y="2845816"/>
                </a:lnTo>
                <a:lnTo>
                  <a:pt x="0" y="284581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8427" b="-16379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8" name="Freeform 8"/>
          <p:cNvSpPr/>
          <p:nvPr/>
        </p:nvSpPr>
        <p:spPr>
          <a:xfrm rot="-1753342">
            <a:off x="11763544" y="-15434"/>
            <a:ext cx="2920696" cy="3205539"/>
          </a:xfrm>
          <a:custGeom>
            <a:avLst/>
            <a:gdLst/>
            <a:ahLst/>
            <a:cxnLst/>
            <a:rect l="l" t="t" r="r" b="b"/>
            <a:pathLst>
              <a:path w="2920696" h="3205539">
                <a:moveTo>
                  <a:pt x="0" y="0"/>
                </a:moveTo>
                <a:lnTo>
                  <a:pt x="2920696" y="0"/>
                </a:lnTo>
                <a:lnTo>
                  <a:pt x="2920696" y="3205539"/>
                </a:lnTo>
                <a:lnTo>
                  <a:pt x="0" y="320553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9" name="Freeform 9"/>
          <p:cNvSpPr/>
          <p:nvPr/>
        </p:nvSpPr>
        <p:spPr>
          <a:xfrm>
            <a:off x="-238417" y="8055802"/>
            <a:ext cx="1267117" cy="1555612"/>
          </a:xfrm>
          <a:custGeom>
            <a:avLst/>
            <a:gdLst/>
            <a:ahLst/>
            <a:cxnLst/>
            <a:rect l="l" t="t" r="r" b="b"/>
            <a:pathLst>
              <a:path w="1267117" h="1555612">
                <a:moveTo>
                  <a:pt x="0" y="0"/>
                </a:moveTo>
                <a:lnTo>
                  <a:pt x="1267117" y="0"/>
                </a:lnTo>
                <a:lnTo>
                  <a:pt x="1267117" y="1555612"/>
                </a:lnTo>
                <a:lnTo>
                  <a:pt x="0" y="155561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0" name="TextBox 10"/>
          <p:cNvSpPr txBox="1"/>
          <p:nvPr/>
        </p:nvSpPr>
        <p:spPr>
          <a:xfrm>
            <a:off x="6941944" y="9357731"/>
            <a:ext cx="10680700" cy="4025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579"/>
              </a:lnSpc>
            </a:pPr>
            <a:r>
              <a:rPr lang="en-US" sz="1999" b="1" spc="489">
                <a:solidFill>
                  <a:srgbClr val="583620"/>
                </a:solidFill>
                <a:latin typeface="Garet Bold"/>
                <a:ea typeface="Garet Bold"/>
                <a:cs typeface="Garet Bold"/>
                <a:sym typeface="Garet Bold"/>
              </a:rPr>
              <a:t>CONTACT : 123-456-7890 | COQCLIM@CONTACT.COM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427727" y="3908615"/>
            <a:ext cx="3838334" cy="2161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338"/>
              </a:lnSpc>
            </a:pPr>
            <a:r>
              <a:rPr lang="en-US" sz="4562" spc="556" dirty="0">
                <a:solidFill>
                  <a:srgbClr val="946D0E"/>
                </a:solidFill>
                <a:latin typeface="Garet"/>
                <a:ea typeface="Garet"/>
                <a:cs typeface="Garet"/>
                <a:sym typeface="Garet"/>
              </a:rPr>
              <a:t>PROJET</a:t>
            </a:r>
            <a:r>
              <a:rPr lang="en-US" sz="4562" b="1" spc="556" dirty="0">
                <a:solidFill>
                  <a:srgbClr val="946D0E"/>
                </a:solidFill>
                <a:latin typeface="Garet Ultra-Bold"/>
                <a:ea typeface="Garet Ultra-Bold"/>
                <a:cs typeface="Garet Ultra-Bold"/>
                <a:sym typeface="Garet Ultra-Bold"/>
              </a:rPr>
              <a:t> </a:t>
            </a:r>
          </a:p>
          <a:p>
            <a:pPr algn="l">
              <a:lnSpc>
                <a:spcPts val="5806"/>
              </a:lnSpc>
            </a:pPr>
            <a:r>
              <a:rPr lang="en-US" sz="4962" b="1" spc="605" dirty="0">
                <a:solidFill>
                  <a:srgbClr val="946D0E"/>
                </a:solidFill>
                <a:latin typeface="Garet Ultra-Bold"/>
                <a:ea typeface="Garet Ultra-Bold"/>
                <a:cs typeface="Garet Ultra-Bold"/>
                <a:sym typeface="Garet Ultra-Bold"/>
              </a:rPr>
              <a:t>COQCLIM</a:t>
            </a:r>
          </a:p>
          <a:p>
            <a:pPr marL="0" lvl="1" indent="0" algn="l">
              <a:lnSpc>
                <a:spcPts val="5806"/>
              </a:lnSpc>
            </a:pPr>
            <a:r>
              <a:rPr lang="en-US" sz="4962" b="1" spc="605" dirty="0">
                <a:solidFill>
                  <a:srgbClr val="946D0E"/>
                </a:solidFill>
                <a:latin typeface="Garet Ultra-Bold"/>
                <a:ea typeface="Garet Ultra-Bold"/>
                <a:cs typeface="Garet Ultra-Bold"/>
                <a:sym typeface="Garet Ultra-Bold"/>
              </a:rPr>
              <a:t>2 0 2 6</a:t>
            </a:r>
          </a:p>
        </p:txBody>
      </p:sp>
      <p:sp>
        <p:nvSpPr>
          <p:cNvPr id="12" name="Freeform 12"/>
          <p:cNvSpPr/>
          <p:nvPr/>
        </p:nvSpPr>
        <p:spPr>
          <a:xfrm>
            <a:off x="633558" y="8055802"/>
            <a:ext cx="1267117" cy="1555612"/>
          </a:xfrm>
          <a:custGeom>
            <a:avLst/>
            <a:gdLst/>
            <a:ahLst/>
            <a:cxnLst/>
            <a:rect l="l" t="t" r="r" b="b"/>
            <a:pathLst>
              <a:path w="1267117" h="1555612">
                <a:moveTo>
                  <a:pt x="0" y="0"/>
                </a:moveTo>
                <a:lnTo>
                  <a:pt x="1267117" y="0"/>
                </a:lnTo>
                <a:lnTo>
                  <a:pt x="1267117" y="1555612"/>
                </a:lnTo>
                <a:lnTo>
                  <a:pt x="0" y="155561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3" name="Freeform 13"/>
          <p:cNvSpPr/>
          <p:nvPr/>
        </p:nvSpPr>
        <p:spPr>
          <a:xfrm>
            <a:off x="1267117" y="8179409"/>
            <a:ext cx="1267117" cy="1555612"/>
          </a:xfrm>
          <a:custGeom>
            <a:avLst/>
            <a:gdLst/>
            <a:ahLst/>
            <a:cxnLst/>
            <a:rect l="l" t="t" r="r" b="b"/>
            <a:pathLst>
              <a:path w="1267117" h="1555612">
                <a:moveTo>
                  <a:pt x="0" y="0"/>
                </a:moveTo>
                <a:lnTo>
                  <a:pt x="1267117" y="0"/>
                </a:lnTo>
                <a:lnTo>
                  <a:pt x="1267117" y="1555613"/>
                </a:lnTo>
                <a:lnTo>
                  <a:pt x="0" y="155561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4" name="Freeform 14"/>
          <p:cNvSpPr/>
          <p:nvPr/>
        </p:nvSpPr>
        <p:spPr>
          <a:xfrm>
            <a:off x="1754055" y="8055802"/>
            <a:ext cx="1267117" cy="1555612"/>
          </a:xfrm>
          <a:custGeom>
            <a:avLst/>
            <a:gdLst/>
            <a:ahLst/>
            <a:cxnLst/>
            <a:rect l="l" t="t" r="r" b="b"/>
            <a:pathLst>
              <a:path w="1267117" h="1555612">
                <a:moveTo>
                  <a:pt x="0" y="0"/>
                </a:moveTo>
                <a:lnTo>
                  <a:pt x="1267117" y="0"/>
                </a:lnTo>
                <a:lnTo>
                  <a:pt x="1267117" y="1555612"/>
                </a:lnTo>
                <a:lnTo>
                  <a:pt x="0" y="155561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5" name="Freeform 15"/>
          <p:cNvSpPr/>
          <p:nvPr/>
        </p:nvSpPr>
        <p:spPr>
          <a:xfrm>
            <a:off x="2534234" y="8055802"/>
            <a:ext cx="1267117" cy="1555612"/>
          </a:xfrm>
          <a:custGeom>
            <a:avLst/>
            <a:gdLst/>
            <a:ahLst/>
            <a:cxnLst/>
            <a:rect l="l" t="t" r="r" b="b"/>
            <a:pathLst>
              <a:path w="1267117" h="1555612">
                <a:moveTo>
                  <a:pt x="0" y="0"/>
                </a:moveTo>
                <a:lnTo>
                  <a:pt x="1267117" y="0"/>
                </a:lnTo>
                <a:lnTo>
                  <a:pt x="1267117" y="1555612"/>
                </a:lnTo>
                <a:lnTo>
                  <a:pt x="0" y="155561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6" name="Freeform 16"/>
          <p:cNvSpPr/>
          <p:nvPr/>
        </p:nvSpPr>
        <p:spPr>
          <a:xfrm>
            <a:off x="3021172" y="8055802"/>
            <a:ext cx="1267117" cy="1555612"/>
          </a:xfrm>
          <a:custGeom>
            <a:avLst/>
            <a:gdLst/>
            <a:ahLst/>
            <a:cxnLst/>
            <a:rect l="l" t="t" r="r" b="b"/>
            <a:pathLst>
              <a:path w="1267117" h="1555612">
                <a:moveTo>
                  <a:pt x="0" y="0"/>
                </a:moveTo>
                <a:lnTo>
                  <a:pt x="1267117" y="0"/>
                </a:lnTo>
                <a:lnTo>
                  <a:pt x="1267117" y="1555612"/>
                </a:lnTo>
                <a:lnTo>
                  <a:pt x="0" y="155561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7" name="Freeform 17"/>
          <p:cNvSpPr/>
          <p:nvPr/>
        </p:nvSpPr>
        <p:spPr>
          <a:xfrm>
            <a:off x="3571577" y="8179409"/>
            <a:ext cx="1267117" cy="1555612"/>
          </a:xfrm>
          <a:custGeom>
            <a:avLst/>
            <a:gdLst/>
            <a:ahLst/>
            <a:cxnLst/>
            <a:rect l="l" t="t" r="r" b="b"/>
            <a:pathLst>
              <a:path w="1267117" h="1555612">
                <a:moveTo>
                  <a:pt x="0" y="0"/>
                </a:moveTo>
                <a:lnTo>
                  <a:pt x="1267117" y="0"/>
                </a:lnTo>
                <a:lnTo>
                  <a:pt x="1267117" y="1555613"/>
                </a:lnTo>
                <a:lnTo>
                  <a:pt x="0" y="155561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8" name="Freeform 18"/>
          <p:cNvSpPr/>
          <p:nvPr/>
        </p:nvSpPr>
        <p:spPr>
          <a:xfrm>
            <a:off x="5076819" y="7944994"/>
            <a:ext cx="1267117" cy="1555612"/>
          </a:xfrm>
          <a:custGeom>
            <a:avLst/>
            <a:gdLst/>
            <a:ahLst/>
            <a:cxnLst/>
            <a:rect l="l" t="t" r="r" b="b"/>
            <a:pathLst>
              <a:path w="1267117" h="1555612">
                <a:moveTo>
                  <a:pt x="0" y="0"/>
                </a:moveTo>
                <a:lnTo>
                  <a:pt x="1267117" y="0"/>
                </a:lnTo>
                <a:lnTo>
                  <a:pt x="1267117" y="1555612"/>
                </a:lnTo>
                <a:lnTo>
                  <a:pt x="0" y="155561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9" name="Freeform 19"/>
          <p:cNvSpPr/>
          <p:nvPr/>
        </p:nvSpPr>
        <p:spPr>
          <a:xfrm>
            <a:off x="4288289" y="7944994"/>
            <a:ext cx="1267117" cy="1555612"/>
          </a:xfrm>
          <a:custGeom>
            <a:avLst/>
            <a:gdLst/>
            <a:ahLst/>
            <a:cxnLst/>
            <a:rect l="l" t="t" r="r" b="b"/>
            <a:pathLst>
              <a:path w="1267117" h="1555612">
                <a:moveTo>
                  <a:pt x="0" y="0"/>
                </a:moveTo>
                <a:lnTo>
                  <a:pt x="1267117" y="0"/>
                </a:lnTo>
                <a:lnTo>
                  <a:pt x="1267117" y="1555612"/>
                </a:lnTo>
                <a:lnTo>
                  <a:pt x="0" y="155561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A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2948363" y="3925858"/>
            <a:ext cx="12092363" cy="0"/>
          </a:xfrm>
          <a:prstGeom prst="line">
            <a:avLst/>
          </a:prstGeom>
          <a:ln w="76200" cap="flat">
            <a:solidFill>
              <a:srgbClr val="B0862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grpSp>
        <p:nvGrpSpPr>
          <p:cNvPr id="3" name="Group 3"/>
          <p:cNvGrpSpPr/>
          <p:nvPr/>
        </p:nvGrpSpPr>
        <p:grpSpPr>
          <a:xfrm>
            <a:off x="10131563" y="1028700"/>
            <a:ext cx="7127737" cy="8229600"/>
            <a:chOff x="0" y="0"/>
            <a:chExt cx="9503649" cy="1097280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/>
            <a:srcRect t="6975" b="50280"/>
            <a:stretch>
              <a:fillRect/>
            </a:stretch>
          </p:blipFill>
          <p:spPr>
            <a:xfrm>
              <a:off x="0" y="0"/>
              <a:ext cx="9503649" cy="5422900"/>
            </a:xfrm>
            <a:prstGeom prst="rect">
              <a:avLst/>
            </a:prstGeom>
          </p:spPr>
        </p:pic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/>
            <a:srcRect r="35237"/>
            <a:stretch>
              <a:fillRect/>
            </a:stretch>
          </p:blipFill>
          <p:spPr>
            <a:xfrm>
              <a:off x="0" y="5549900"/>
              <a:ext cx="4688324" cy="5422900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4"/>
            <a:srcRect t="6624" b="6624"/>
            <a:stretch>
              <a:fillRect/>
            </a:stretch>
          </p:blipFill>
          <p:spPr>
            <a:xfrm>
              <a:off x="4815324" y="5549900"/>
              <a:ext cx="4688324" cy="5422900"/>
            </a:xfrm>
            <a:prstGeom prst="rect">
              <a:avLst/>
            </a:prstGeom>
          </p:spPr>
        </p:pic>
      </p:grpSp>
      <p:sp>
        <p:nvSpPr>
          <p:cNvPr id="7" name="Freeform 7"/>
          <p:cNvSpPr/>
          <p:nvPr/>
        </p:nvSpPr>
        <p:spPr>
          <a:xfrm>
            <a:off x="923551" y="1473374"/>
            <a:ext cx="1877712" cy="2347140"/>
          </a:xfrm>
          <a:custGeom>
            <a:avLst/>
            <a:gdLst/>
            <a:ahLst/>
            <a:cxnLst/>
            <a:rect l="l" t="t" r="r" b="b"/>
            <a:pathLst>
              <a:path w="1877712" h="2347140">
                <a:moveTo>
                  <a:pt x="0" y="0"/>
                </a:moveTo>
                <a:lnTo>
                  <a:pt x="1877712" y="0"/>
                </a:lnTo>
                <a:lnTo>
                  <a:pt x="1877712" y="2347140"/>
                </a:lnTo>
                <a:lnTo>
                  <a:pt x="0" y="23471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8" name="Freeform 8"/>
          <p:cNvSpPr/>
          <p:nvPr/>
        </p:nvSpPr>
        <p:spPr>
          <a:xfrm rot="3764198">
            <a:off x="9515570" y="893236"/>
            <a:ext cx="1927045" cy="2365792"/>
          </a:xfrm>
          <a:custGeom>
            <a:avLst/>
            <a:gdLst/>
            <a:ahLst/>
            <a:cxnLst/>
            <a:rect l="l" t="t" r="r" b="b"/>
            <a:pathLst>
              <a:path w="1927045" h="2365792">
                <a:moveTo>
                  <a:pt x="0" y="0"/>
                </a:moveTo>
                <a:lnTo>
                  <a:pt x="1927045" y="0"/>
                </a:lnTo>
                <a:lnTo>
                  <a:pt x="1927045" y="2365792"/>
                </a:lnTo>
                <a:lnTo>
                  <a:pt x="0" y="236579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9" name="Freeform 9"/>
          <p:cNvSpPr/>
          <p:nvPr/>
        </p:nvSpPr>
        <p:spPr>
          <a:xfrm>
            <a:off x="3754780" y="7200900"/>
            <a:ext cx="3351692" cy="4114800"/>
          </a:xfrm>
          <a:custGeom>
            <a:avLst/>
            <a:gdLst/>
            <a:ahLst/>
            <a:cxnLst/>
            <a:rect l="l" t="t" r="r" b="b"/>
            <a:pathLst>
              <a:path w="3351692" h="4114800">
                <a:moveTo>
                  <a:pt x="0" y="0"/>
                </a:moveTo>
                <a:lnTo>
                  <a:pt x="3351692" y="0"/>
                </a:lnTo>
                <a:lnTo>
                  <a:pt x="335169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41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0" name="Freeform 10"/>
          <p:cNvSpPr/>
          <p:nvPr/>
        </p:nvSpPr>
        <p:spPr>
          <a:xfrm>
            <a:off x="11971953" y="2646944"/>
            <a:ext cx="5984753" cy="8049146"/>
          </a:xfrm>
          <a:custGeom>
            <a:avLst/>
            <a:gdLst/>
            <a:ahLst/>
            <a:cxnLst/>
            <a:rect l="l" t="t" r="r" b="b"/>
            <a:pathLst>
              <a:path w="5984753" h="8049146">
                <a:moveTo>
                  <a:pt x="0" y="0"/>
                </a:moveTo>
                <a:lnTo>
                  <a:pt x="5984753" y="0"/>
                </a:lnTo>
                <a:lnTo>
                  <a:pt x="5984753" y="8049146"/>
                </a:lnTo>
                <a:lnTo>
                  <a:pt x="0" y="80491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1" name="Freeform 11"/>
          <p:cNvSpPr/>
          <p:nvPr/>
        </p:nvSpPr>
        <p:spPr>
          <a:xfrm>
            <a:off x="15435836" y="9210637"/>
            <a:ext cx="1823464" cy="874712"/>
          </a:xfrm>
          <a:custGeom>
            <a:avLst/>
            <a:gdLst/>
            <a:ahLst/>
            <a:cxnLst/>
            <a:rect l="l" t="t" r="r" b="b"/>
            <a:pathLst>
              <a:path w="1823464" h="874712">
                <a:moveTo>
                  <a:pt x="0" y="0"/>
                </a:moveTo>
                <a:lnTo>
                  <a:pt x="1823464" y="0"/>
                </a:lnTo>
                <a:lnTo>
                  <a:pt x="1823464" y="874712"/>
                </a:lnTo>
                <a:lnTo>
                  <a:pt x="0" y="87471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18427" b="-16379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2" name="TextBox 12"/>
          <p:cNvSpPr txBox="1"/>
          <p:nvPr/>
        </p:nvSpPr>
        <p:spPr>
          <a:xfrm>
            <a:off x="1028700" y="4918701"/>
            <a:ext cx="8115300" cy="2828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492"/>
              </a:lnSpc>
            </a:pPr>
            <a:r>
              <a:rPr lang="en-US" sz="2010" b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Les vergers </a:t>
            </a:r>
          </a:p>
          <a:p>
            <a:pPr algn="just">
              <a:lnSpc>
                <a:spcPts val="2492"/>
              </a:lnSpc>
            </a:pPr>
            <a:r>
              <a:rPr lang="en-US" sz="2010" b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méditerranéens </a:t>
            </a:r>
          </a:p>
          <a:p>
            <a:pPr algn="just">
              <a:lnSpc>
                <a:spcPts val="2492"/>
              </a:lnSpc>
            </a:pPr>
            <a:r>
              <a:rPr lang="en-US" sz="2010" b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de demain</a:t>
            </a:r>
          </a:p>
          <a:p>
            <a:pPr algn="just">
              <a:lnSpc>
                <a:spcPts val="2492"/>
              </a:lnSpc>
            </a:pPr>
            <a:endParaRPr lang="en-US" sz="2010" b="1">
              <a:solidFill>
                <a:srgbClr val="B0862C"/>
              </a:solidFill>
              <a:latin typeface="Garet Bold"/>
              <a:ea typeface="Garet Bold"/>
              <a:cs typeface="Garet Bold"/>
              <a:sym typeface="Garet Bold"/>
            </a:endParaRPr>
          </a:p>
          <a:p>
            <a:pPr algn="just">
              <a:lnSpc>
                <a:spcPts val="2492"/>
              </a:lnSpc>
            </a:pPr>
            <a:r>
              <a:rPr lang="en-US" sz="2010" b="1" spc="-56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COQCLIM : </a:t>
            </a:r>
            <a:r>
              <a:rPr lang="en-US" sz="2010" spc="-56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Pistachier et Amandier, les vergers méditerranéens de demain : mieux accompagner les agriculteurs avec du matériel végétal de qualité résilient face aux contraintes du changement climatique</a:t>
            </a:r>
          </a:p>
          <a:p>
            <a:pPr algn="just">
              <a:lnSpc>
                <a:spcPts val="2492"/>
              </a:lnSpc>
            </a:pPr>
            <a:endParaRPr lang="en-US" sz="2010" spc="-56">
              <a:solidFill>
                <a:srgbClr val="627C2A"/>
              </a:solidFill>
              <a:latin typeface="Garet"/>
              <a:ea typeface="Garet"/>
              <a:cs typeface="Garet"/>
              <a:sym typeface="Garet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028700" y="1013814"/>
            <a:ext cx="8115300" cy="2806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0899"/>
              </a:lnSpc>
            </a:pPr>
            <a:r>
              <a:rPr lang="en-US" sz="9999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LE </a:t>
            </a:r>
          </a:p>
          <a:p>
            <a:pPr algn="r">
              <a:lnSpc>
                <a:spcPts val="10899"/>
              </a:lnSpc>
            </a:pPr>
            <a:r>
              <a:rPr lang="en-US" sz="9999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PROJET </a:t>
            </a: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A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2948363" y="3925858"/>
            <a:ext cx="12092363" cy="0"/>
          </a:xfrm>
          <a:prstGeom prst="line">
            <a:avLst/>
          </a:prstGeom>
          <a:ln w="76200" cap="flat">
            <a:solidFill>
              <a:srgbClr val="B0862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>
            <a:off x="11654420" y="-626308"/>
            <a:ext cx="7744018" cy="8065369"/>
          </a:xfrm>
          <a:custGeom>
            <a:avLst/>
            <a:gdLst/>
            <a:ahLst/>
            <a:cxnLst/>
            <a:rect l="l" t="t" r="r" b="b"/>
            <a:pathLst>
              <a:path w="7744018" h="8065369">
                <a:moveTo>
                  <a:pt x="0" y="0"/>
                </a:moveTo>
                <a:lnTo>
                  <a:pt x="7744018" y="0"/>
                </a:lnTo>
                <a:lnTo>
                  <a:pt x="7744018" y="8065369"/>
                </a:lnTo>
                <a:lnTo>
                  <a:pt x="0" y="8065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5899" r="-30609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Freeform 4"/>
          <p:cNvSpPr/>
          <p:nvPr/>
        </p:nvSpPr>
        <p:spPr>
          <a:xfrm>
            <a:off x="279506" y="1720691"/>
            <a:ext cx="1498389" cy="1872986"/>
          </a:xfrm>
          <a:custGeom>
            <a:avLst/>
            <a:gdLst/>
            <a:ahLst/>
            <a:cxnLst/>
            <a:rect l="l" t="t" r="r" b="b"/>
            <a:pathLst>
              <a:path w="1498389" h="1872986">
                <a:moveTo>
                  <a:pt x="0" y="0"/>
                </a:moveTo>
                <a:lnTo>
                  <a:pt x="1498388" y="0"/>
                </a:lnTo>
                <a:lnTo>
                  <a:pt x="1498388" y="1872986"/>
                </a:lnTo>
                <a:lnTo>
                  <a:pt x="0" y="187298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5" name="Freeform 5"/>
          <p:cNvSpPr/>
          <p:nvPr/>
        </p:nvSpPr>
        <p:spPr>
          <a:xfrm>
            <a:off x="15435836" y="9210637"/>
            <a:ext cx="1823464" cy="874712"/>
          </a:xfrm>
          <a:custGeom>
            <a:avLst/>
            <a:gdLst/>
            <a:ahLst/>
            <a:cxnLst/>
            <a:rect l="l" t="t" r="r" b="b"/>
            <a:pathLst>
              <a:path w="1823464" h="874712">
                <a:moveTo>
                  <a:pt x="0" y="0"/>
                </a:moveTo>
                <a:lnTo>
                  <a:pt x="1823464" y="0"/>
                </a:lnTo>
                <a:lnTo>
                  <a:pt x="1823464" y="874712"/>
                </a:lnTo>
                <a:lnTo>
                  <a:pt x="0" y="87471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8427" b="-16379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6" name="Freeform 6"/>
          <p:cNvSpPr/>
          <p:nvPr/>
        </p:nvSpPr>
        <p:spPr>
          <a:xfrm rot="-1177734" flipH="1">
            <a:off x="15466124" y="3003302"/>
            <a:ext cx="2382170" cy="4581096"/>
          </a:xfrm>
          <a:custGeom>
            <a:avLst/>
            <a:gdLst/>
            <a:ahLst/>
            <a:cxnLst/>
            <a:rect l="l" t="t" r="r" b="b"/>
            <a:pathLst>
              <a:path w="2382170" h="4581096">
                <a:moveTo>
                  <a:pt x="2382170" y="0"/>
                </a:moveTo>
                <a:lnTo>
                  <a:pt x="0" y="0"/>
                </a:lnTo>
                <a:lnTo>
                  <a:pt x="0" y="4581096"/>
                </a:lnTo>
                <a:lnTo>
                  <a:pt x="2382170" y="4581096"/>
                </a:lnTo>
                <a:lnTo>
                  <a:pt x="238217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7" name="TextBox 7"/>
          <p:cNvSpPr txBox="1"/>
          <p:nvPr/>
        </p:nvSpPr>
        <p:spPr>
          <a:xfrm>
            <a:off x="1028700" y="729828"/>
            <a:ext cx="8115300" cy="2806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0899"/>
              </a:lnSpc>
            </a:pPr>
            <a:r>
              <a:rPr lang="en-US" sz="9999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LE PROJET OBJECTIF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350427" y="7252809"/>
            <a:ext cx="6908873" cy="17619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368"/>
              </a:lnSpc>
            </a:pPr>
            <a:r>
              <a:rPr lang="en-US" sz="1910" b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Décideurs :</a:t>
            </a:r>
            <a:r>
              <a:rPr lang="en-US" sz="1910">
                <a:solidFill>
                  <a:srgbClr val="B0862C"/>
                </a:solidFill>
                <a:latin typeface="Garet"/>
                <a:ea typeface="Garet"/>
                <a:cs typeface="Garet"/>
                <a:sym typeface="Garet"/>
              </a:rPr>
              <a:t> 7 titres</a:t>
            </a:r>
          </a:p>
          <a:p>
            <a:pPr algn="just">
              <a:lnSpc>
                <a:spcPts val="2368"/>
              </a:lnSpc>
            </a:pPr>
            <a:r>
              <a:rPr lang="en-US" sz="1910" b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Pilotes du projet :</a:t>
            </a:r>
            <a:r>
              <a:rPr lang="en-US" sz="1910">
                <a:solidFill>
                  <a:srgbClr val="B0862C"/>
                </a:solidFill>
                <a:latin typeface="Garet"/>
                <a:ea typeface="Garet"/>
                <a:cs typeface="Garet"/>
                <a:sym typeface="Garet"/>
              </a:rPr>
              <a:t> [JJ/MM/AAAA]</a:t>
            </a:r>
          </a:p>
          <a:p>
            <a:pPr algn="just">
              <a:lnSpc>
                <a:spcPts val="2368"/>
              </a:lnSpc>
            </a:pPr>
            <a:r>
              <a:rPr lang="en-US" sz="1910" b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Finenceurs du projet :</a:t>
            </a:r>
            <a:r>
              <a:rPr lang="en-US" sz="1910">
                <a:solidFill>
                  <a:srgbClr val="B0862C"/>
                </a:solidFill>
                <a:latin typeface="Garet"/>
                <a:ea typeface="Garet"/>
                <a:cs typeface="Garet"/>
                <a:sym typeface="Garet"/>
              </a:rPr>
              <a:t> introspection, résilience</a:t>
            </a:r>
          </a:p>
          <a:p>
            <a:pPr algn="just">
              <a:lnSpc>
                <a:spcPts val="2368"/>
              </a:lnSpc>
            </a:pPr>
            <a:r>
              <a:rPr lang="en-US" sz="1910" b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Collaborateurs :</a:t>
            </a:r>
            <a:r>
              <a:rPr lang="en-US" sz="1910">
                <a:solidFill>
                  <a:srgbClr val="B0862C"/>
                </a:solidFill>
                <a:latin typeface="Garet"/>
                <a:ea typeface="Garet"/>
                <a:cs typeface="Garet"/>
                <a:sym typeface="Garet"/>
              </a:rPr>
              <a:t> une plongée dans l’esprit d’un jeune artiste entre doutes, ambitions et vérités brutes</a:t>
            </a:r>
          </a:p>
          <a:p>
            <a:pPr algn="just">
              <a:lnSpc>
                <a:spcPts val="2368"/>
              </a:lnSpc>
            </a:pPr>
            <a:r>
              <a:rPr lang="en-US" sz="1910" b="1">
                <a:solidFill>
                  <a:srgbClr val="B0862C"/>
                </a:solidFill>
                <a:latin typeface="Garet Bold"/>
                <a:ea typeface="Garet Bold"/>
                <a:cs typeface="Garet Bold"/>
                <a:sym typeface="Garet Bold"/>
              </a:rPr>
              <a:t>Étude :</a:t>
            </a:r>
            <a:r>
              <a:rPr lang="en-US" sz="1910">
                <a:solidFill>
                  <a:srgbClr val="B0862C"/>
                </a:solidFill>
                <a:latin typeface="Garet"/>
                <a:ea typeface="Garet"/>
                <a:cs typeface="Garet"/>
                <a:sym typeface="Garet"/>
              </a:rPr>
              <a:t> contemporain, touches trap et soul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27977" y="4519642"/>
            <a:ext cx="8233722" cy="53053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345"/>
              </a:lnSpc>
            </a:pPr>
            <a:r>
              <a:rPr lang="en-US" sz="1891" b="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Accompagner les agriculteurs français dans leurs projets de plantations de pistachiers et/ou d’amandiers </a:t>
            </a:r>
            <a:r>
              <a:rPr lang="en-US" sz="189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afin de construire ces deux filières sur des bases solides permettant de sécuriser leur développement à </a:t>
            </a:r>
            <a:r>
              <a:rPr lang="en-US" sz="1891" b="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travers 4 chantiers</a:t>
            </a:r>
            <a:r>
              <a:rPr lang="en-US" sz="189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à organiser et à mettre en place :</a:t>
            </a:r>
          </a:p>
          <a:p>
            <a:pPr algn="just">
              <a:lnSpc>
                <a:spcPts val="2345"/>
              </a:lnSpc>
            </a:pPr>
            <a:r>
              <a:rPr lang="en-US" sz="1891" b="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Étude de la qualité des porte-greffes : </a:t>
            </a:r>
          </a:p>
          <a:p>
            <a:pPr algn="just">
              <a:lnSpc>
                <a:spcPts val="2345"/>
              </a:lnSpc>
            </a:pPr>
            <a:r>
              <a:rPr lang="en-US" sz="189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leur tolérance au stress hydrique </a:t>
            </a:r>
          </a:p>
          <a:p>
            <a:pPr algn="just">
              <a:lnSpc>
                <a:spcPts val="2345"/>
              </a:lnSpc>
            </a:pPr>
            <a:r>
              <a:rPr lang="en-US" sz="1891" b="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Comment : </a:t>
            </a:r>
          </a:p>
          <a:p>
            <a:pPr algn="just">
              <a:lnSpc>
                <a:spcPts val="2345"/>
              </a:lnSpc>
            </a:pPr>
            <a:r>
              <a:rPr lang="en-US" sz="189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Améliorer les connaissances pour sécuriser leur développement</a:t>
            </a:r>
          </a:p>
          <a:p>
            <a:pPr algn="just">
              <a:lnSpc>
                <a:spcPts val="2345"/>
              </a:lnSpc>
            </a:pPr>
            <a:r>
              <a:rPr lang="en-US" sz="189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Mieux connaître les besoins climatiques des variétés de pistachiers et d’amandiers disponibles sur le marché français.</a:t>
            </a:r>
          </a:p>
          <a:p>
            <a:pPr algn="just">
              <a:lnSpc>
                <a:spcPts val="2345"/>
              </a:lnSpc>
            </a:pPr>
            <a:r>
              <a:rPr lang="en-US" sz="189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Renforcement de leur résilience. </a:t>
            </a:r>
          </a:p>
          <a:p>
            <a:pPr algn="just">
              <a:lnSpc>
                <a:spcPts val="2345"/>
              </a:lnSpc>
            </a:pPr>
            <a:r>
              <a:rPr lang="en-US" sz="1891" b="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Comment :</a:t>
            </a:r>
            <a:r>
              <a:rPr lang="en-US" sz="189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 </a:t>
            </a:r>
          </a:p>
          <a:p>
            <a:pPr algn="just">
              <a:lnSpc>
                <a:spcPts val="2345"/>
              </a:lnSpc>
            </a:pPr>
            <a:r>
              <a:rPr lang="en-US" sz="189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• étudier la biotisation contrôlée des porte-greffes et optimiser l'accès à l'eau</a:t>
            </a:r>
          </a:p>
          <a:p>
            <a:pPr algn="just">
              <a:lnSpc>
                <a:spcPts val="2345"/>
              </a:lnSpc>
            </a:pPr>
            <a:r>
              <a:rPr lang="en-US" sz="189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• sécurisation de l’approvisionnement </a:t>
            </a:r>
          </a:p>
          <a:p>
            <a:pPr algn="just">
              <a:lnSpc>
                <a:spcPts val="2345"/>
              </a:lnSpc>
            </a:pPr>
            <a:r>
              <a:rPr lang="en-US" sz="1891" b="1">
                <a:solidFill>
                  <a:srgbClr val="627C2A"/>
                </a:solidFill>
                <a:latin typeface="Garet Bold"/>
                <a:ea typeface="Garet Bold"/>
                <a:cs typeface="Garet Bold"/>
                <a:sym typeface="Garet Bold"/>
              </a:rPr>
              <a:t>Comment : </a:t>
            </a:r>
            <a:r>
              <a:rPr lang="en-US" sz="1891">
                <a:solidFill>
                  <a:srgbClr val="627C2A"/>
                </a:solidFill>
                <a:latin typeface="Garet"/>
                <a:ea typeface="Garet"/>
                <a:cs typeface="Garet"/>
                <a:sym typeface="Garet"/>
              </a:rPr>
              <a:t>des porte-greffes clonaux sains, de qualité via la micro-propagation.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061699" y="6589389"/>
            <a:ext cx="1861611" cy="3316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93"/>
              </a:lnSpc>
            </a:pPr>
            <a:r>
              <a:rPr lang="en-US" sz="23205">
                <a:solidFill>
                  <a:srgbClr val="CDA046"/>
                </a:solidFill>
                <a:latin typeface="Jad"/>
                <a:ea typeface="Jad"/>
                <a:cs typeface="Jad"/>
                <a:sym typeface="Jad"/>
              </a:rPr>
              <a:t>(</a:t>
            </a: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A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435836" y="9210637"/>
            <a:ext cx="1823464" cy="874712"/>
          </a:xfrm>
          <a:custGeom>
            <a:avLst/>
            <a:gdLst/>
            <a:ahLst/>
            <a:cxnLst/>
            <a:rect l="l" t="t" r="r" b="b"/>
            <a:pathLst>
              <a:path w="1823464" h="874712">
                <a:moveTo>
                  <a:pt x="0" y="0"/>
                </a:moveTo>
                <a:lnTo>
                  <a:pt x="1823464" y="0"/>
                </a:lnTo>
                <a:lnTo>
                  <a:pt x="1823464" y="874712"/>
                </a:lnTo>
                <a:lnTo>
                  <a:pt x="0" y="8747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8427" b="-16379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TextBox 3"/>
          <p:cNvSpPr txBox="1"/>
          <p:nvPr/>
        </p:nvSpPr>
        <p:spPr>
          <a:xfrm>
            <a:off x="653719" y="503085"/>
            <a:ext cx="16980562" cy="390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942"/>
              </a:lnSpc>
            </a:pPr>
            <a:r>
              <a:rPr lang="en-US" sz="2699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LE PROJET OBJECTIF</a:t>
            </a: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A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-3008686" y="3855098"/>
            <a:ext cx="15124486" cy="79401"/>
          </a:xfrm>
          <a:prstGeom prst="line">
            <a:avLst/>
          </a:prstGeom>
          <a:ln w="76200" cap="flat">
            <a:solidFill>
              <a:srgbClr val="B0862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>
            <a:off x="12869569" y="7238748"/>
            <a:ext cx="4540273" cy="2177958"/>
          </a:xfrm>
          <a:custGeom>
            <a:avLst/>
            <a:gdLst/>
            <a:ahLst/>
            <a:cxnLst/>
            <a:rect l="l" t="t" r="r" b="b"/>
            <a:pathLst>
              <a:path w="4540273" h="2177958">
                <a:moveTo>
                  <a:pt x="0" y="0"/>
                </a:moveTo>
                <a:lnTo>
                  <a:pt x="4540273" y="0"/>
                </a:lnTo>
                <a:lnTo>
                  <a:pt x="4540273" y="2177958"/>
                </a:lnTo>
                <a:lnTo>
                  <a:pt x="0" y="217795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8427" b="-16379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Freeform 4"/>
          <p:cNvSpPr/>
          <p:nvPr/>
        </p:nvSpPr>
        <p:spPr>
          <a:xfrm>
            <a:off x="1388972" y="4453503"/>
            <a:ext cx="1290667" cy="1468444"/>
          </a:xfrm>
          <a:custGeom>
            <a:avLst/>
            <a:gdLst/>
            <a:ahLst/>
            <a:cxnLst/>
            <a:rect l="l" t="t" r="r" b="b"/>
            <a:pathLst>
              <a:path w="1290667" h="1468444">
                <a:moveTo>
                  <a:pt x="0" y="0"/>
                </a:moveTo>
                <a:lnTo>
                  <a:pt x="1290666" y="0"/>
                </a:lnTo>
                <a:lnTo>
                  <a:pt x="1290666" y="1468444"/>
                </a:lnTo>
                <a:lnTo>
                  <a:pt x="0" y="14684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5" name="Freeform 5"/>
          <p:cNvSpPr/>
          <p:nvPr/>
        </p:nvSpPr>
        <p:spPr>
          <a:xfrm>
            <a:off x="1392302" y="7622079"/>
            <a:ext cx="1287336" cy="1468444"/>
          </a:xfrm>
          <a:custGeom>
            <a:avLst/>
            <a:gdLst/>
            <a:ahLst/>
            <a:cxnLst/>
            <a:rect l="l" t="t" r="r" b="b"/>
            <a:pathLst>
              <a:path w="1287336" h="1468444">
                <a:moveTo>
                  <a:pt x="0" y="0"/>
                </a:moveTo>
                <a:lnTo>
                  <a:pt x="1287336" y="0"/>
                </a:lnTo>
                <a:lnTo>
                  <a:pt x="1287336" y="1468445"/>
                </a:lnTo>
                <a:lnTo>
                  <a:pt x="0" y="146844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6" name="Freeform 6"/>
          <p:cNvSpPr/>
          <p:nvPr/>
        </p:nvSpPr>
        <p:spPr>
          <a:xfrm>
            <a:off x="3705467" y="4374174"/>
            <a:ext cx="1312394" cy="1312394"/>
          </a:xfrm>
          <a:custGeom>
            <a:avLst/>
            <a:gdLst/>
            <a:ahLst/>
            <a:cxnLst/>
            <a:rect l="l" t="t" r="r" b="b"/>
            <a:pathLst>
              <a:path w="1312394" h="1312394">
                <a:moveTo>
                  <a:pt x="0" y="0"/>
                </a:moveTo>
                <a:lnTo>
                  <a:pt x="1312394" y="0"/>
                </a:lnTo>
                <a:lnTo>
                  <a:pt x="1312394" y="1312393"/>
                </a:lnTo>
                <a:lnTo>
                  <a:pt x="0" y="131239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7" name="Freeform 7"/>
          <p:cNvSpPr/>
          <p:nvPr/>
        </p:nvSpPr>
        <p:spPr>
          <a:xfrm>
            <a:off x="5537927" y="4453503"/>
            <a:ext cx="2696169" cy="1153736"/>
          </a:xfrm>
          <a:custGeom>
            <a:avLst/>
            <a:gdLst/>
            <a:ahLst/>
            <a:cxnLst/>
            <a:rect l="l" t="t" r="r" b="b"/>
            <a:pathLst>
              <a:path w="2696169" h="1153736">
                <a:moveTo>
                  <a:pt x="0" y="0"/>
                </a:moveTo>
                <a:lnTo>
                  <a:pt x="2696169" y="0"/>
                </a:lnTo>
                <a:lnTo>
                  <a:pt x="2696169" y="1153735"/>
                </a:lnTo>
                <a:lnTo>
                  <a:pt x="0" y="115373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8" name="Freeform 8"/>
          <p:cNvSpPr/>
          <p:nvPr/>
        </p:nvSpPr>
        <p:spPr>
          <a:xfrm>
            <a:off x="8815535" y="4374174"/>
            <a:ext cx="2556518" cy="1312977"/>
          </a:xfrm>
          <a:custGeom>
            <a:avLst/>
            <a:gdLst/>
            <a:ahLst/>
            <a:cxnLst/>
            <a:rect l="l" t="t" r="r" b="b"/>
            <a:pathLst>
              <a:path w="2556518" h="1312977">
                <a:moveTo>
                  <a:pt x="0" y="0"/>
                </a:moveTo>
                <a:lnTo>
                  <a:pt x="2556518" y="0"/>
                </a:lnTo>
                <a:lnTo>
                  <a:pt x="2556518" y="1312977"/>
                </a:lnTo>
                <a:lnTo>
                  <a:pt x="0" y="131297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9" name="Freeform 9"/>
          <p:cNvSpPr/>
          <p:nvPr/>
        </p:nvSpPr>
        <p:spPr>
          <a:xfrm>
            <a:off x="3727259" y="6205644"/>
            <a:ext cx="1268810" cy="1182670"/>
          </a:xfrm>
          <a:custGeom>
            <a:avLst/>
            <a:gdLst/>
            <a:ahLst/>
            <a:cxnLst/>
            <a:rect l="l" t="t" r="r" b="b"/>
            <a:pathLst>
              <a:path w="1268810" h="1182670">
                <a:moveTo>
                  <a:pt x="0" y="0"/>
                </a:moveTo>
                <a:lnTo>
                  <a:pt x="1268810" y="0"/>
                </a:lnTo>
                <a:lnTo>
                  <a:pt x="1268810" y="1182670"/>
                </a:lnTo>
                <a:lnTo>
                  <a:pt x="0" y="118267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0" name="Freeform 10"/>
          <p:cNvSpPr/>
          <p:nvPr/>
        </p:nvSpPr>
        <p:spPr>
          <a:xfrm>
            <a:off x="7399897" y="6205644"/>
            <a:ext cx="1290602" cy="1161542"/>
          </a:xfrm>
          <a:custGeom>
            <a:avLst/>
            <a:gdLst/>
            <a:ahLst/>
            <a:cxnLst/>
            <a:rect l="l" t="t" r="r" b="b"/>
            <a:pathLst>
              <a:path w="1290602" h="1161542">
                <a:moveTo>
                  <a:pt x="0" y="0"/>
                </a:moveTo>
                <a:lnTo>
                  <a:pt x="1290602" y="0"/>
                </a:lnTo>
                <a:lnTo>
                  <a:pt x="1290602" y="1161541"/>
                </a:lnTo>
                <a:lnTo>
                  <a:pt x="0" y="116154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1" name="Freeform 11"/>
          <p:cNvSpPr/>
          <p:nvPr/>
        </p:nvSpPr>
        <p:spPr>
          <a:xfrm>
            <a:off x="5597459" y="6205644"/>
            <a:ext cx="1062279" cy="1182670"/>
          </a:xfrm>
          <a:custGeom>
            <a:avLst/>
            <a:gdLst/>
            <a:ahLst/>
            <a:cxnLst/>
            <a:rect l="l" t="t" r="r" b="b"/>
            <a:pathLst>
              <a:path w="1062279" h="1182670">
                <a:moveTo>
                  <a:pt x="0" y="0"/>
                </a:moveTo>
                <a:lnTo>
                  <a:pt x="1062279" y="0"/>
                </a:lnTo>
                <a:lnTo>
                  <a:pt x="1062279" y="1182670"/>
                </a:lnTo>
                <a:lnTo>
                  <a:pt x="0" y="118267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2" name="Freeform 12"/>
          <p:cNvSpPr/>
          <p:nvPr/>
        </p:nvSpPr>
        <p:spPr>
          <a:xfrm>
            <a:off x="3705467" y="7812099"/>
            <a:ext cx="1290602" cy="1290602"/>
          </a:xfrm>
          <a:custGeom>
            <a:avLst/>
            <a:gdLst/>
            <a:ahLst/>
            <a:cxnLst/>
            <a:rect l="l" t="t" r="r" b="b"/>
            <a:pathLst>
              <a:path w="1290602" h="1290602">
                <a:moveTo>
                  <a:pt x="0" y="0"/>
                </a:moveTo>
                <a:lnTo>
                  <a:pt x="1290602" y="0"/>
                </a:lnTo>
                <a:lnTo>
                  <a:pt x="1290602" y="1290602"/>
                </a:lnTo>
                <a:lnTo>
                  <a:pt x="0" y="1290602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3" name="Freeform 13"/>
          <p:cNvSpPr/>
          <p:nvPr/>
        </p:nvSpPr>
        <p:spPr>
          <a:xfrm>
            <a:off x="5597459" y="7907390"/>
            <a:ext cx="1183133" cy="1183133"/>
          </a:xfrm>
          <a:custGeom>
            <a:avLst/>
            <a:gdLst/>
            <a:ahLst/>
            <a:cxnLst/>
            <a:rect l="l" t="t" r="r" b="b"/>
            <a:pathLst>
              <a:path w="1183133" h="1183133">
                <a:moveTo>
                  <a:pt x="0" y="0"/>
                </a:moveTo>
                <a:lnTo>
                  <a:pt x="1183134" y="0"/>
                </a:lnTo>
                <a:lnTo>
                  <a:pt x="1183134" y="1183134"/>
                </a:lnTo>
                <a:lnTo>
                  <a:pt x="0" y="118313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4" name="Freeform 14"/>
          <p:cNvSpPr/>
          <p:nvPr/>
        </p:nvSpPr>
        <p:spPr>
          <a:xfrm>
            <a:off x="9041978" y="6352501"/>
            <a:ext cx="2509725" cy="1014684"/>
          </a:xfrm>
          <a:custGeom>
            <a:avLst/>
            <a:gdLst/>
            <a:ahLst/>
            <a:cxnLst/>
            <a:rect l="l" t="t" r="r" b="b"/>
            <a:pathLst>
              <a:path w="2509725" h="1014684">
                <a:moveTo>
                  <a:pt x="0" y="0"/>
                </a:moveTo>
                <a:lnTo>
                  <a:pt x="2509724" y="0"/>
                </a:lnTo>
                <a:lnTo>
                  <a:pt x="2509724" y="1014684"/>
                </a:lnTo>
                <a:lnTo>
                  <a:pt x="0" y="101468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5" name="Freeform 15"/>
          <p:cNvSpPr/>
          <p:nvPr/>
        </p:nvSpPr>
        <p:spPr>
          <a:xfrm>
            <a:off x="8601064" y="8125854"/>
            <a:ext cx="2770989" cy="976847"/>
          </a:xfrm>
          <a:custGeom>
            <a:avLst/>
            <a:gdLst/>
            <a:ahLst/>
            <a:cxnLst/>
            <a:rect l="l" t="t" r="r" b="b"/>
            <a:pathLst>
              <a:path w="2770989" h="976847">
                <a:moveTo>
                  <a:pt x="0" y="0"/>
                </a:moveTo>
                <a:lnTo>
                  <a:pt x="2770989" y="0"/>
                </a:lnTo>
                <a:lnTo>
                  <a:pt x="2770989" y="976847"/>
                </a:lnTo>
                <a:lnTo>
                  <a:pt x="0" y="976847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6" name="Freeform 16"/>
          <p:cNvSpPr/>
          <p:nvPr/>
        </p:nvSpPr>
        <p:spPr>
          <a:xfrm>
            <a:off x="223211" y="1547224"/>
            <a:ext cx="1555650" cy="1944562"/>
          </a:xfrm>
          <a:custGeom>
            <a:avLst/>
            <a:gdLst/>
            <a:ahLst/>
            <a:cxnLst/>
            <a:rect l="l" t="t" r="r" b="b"/>
            <a:pathLst>
              <a:path w="1555650" h="1944562">
                <a:moveTo>
                  <a:pt x="0" y="0"/>
                </a:moveTo>
                <a:lnTo>
                  <a:pt x="1555649" y="0"/>
                </a:lnTo>
                <a:lnTo>
                  <a:pt x="1555649" y="1944563"/>
                </a:lnTo>
                <a:lnTo>
                  <a:pt x="0" y="194456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7" name="Freeform 17"/>
          <p:cNvSpPr/>
          <p:nvPr/>
        </p:nvSpPr>
        <p:spPr>
          <a:xfrm rot="-1207220">
            <a:off x="11960979" y="-2120265"/>
            <a:ext cx="6953829" cy="8419902"/>
          </a:xfrm>
          <a:custGeom>
            <a:avLst/>
            <a:gdLst/>
            <a:ahLst/>
            <a:cxnLst/>
            <a:rect l="l" t="t" r="r" b="b"/>
            <a:pathLst>
              <a:path w="6953829" h="8419902">
                <a:moveTo>
                  <a:pt x="0" y="0"/>
                </a:moveTo>
                <a:lnTo>
                  <a:pt x="6953829" y="0"/>
                </a:lnTo>
                <a:lnTo>
                  <a:pt x="6953829" y="8419902"/>
                </a:lnTo>
                <a:lnTo>
                  <a:pt x="0" y="8419902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 t="-34510" b="-12639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18" name="TextBox 18"/>
          <p:cNvSpPr txBox="1"/>
          <p:nvPr/>
        </p:nvSpPr>
        <p:spPr>
          <a:xfrm>
            <a:off x="1759810" y="786978"/>
            <a:ext cx="10355990" cy="28067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10899"/>
              </a:lnSpc>
            </a:pPr>
            <a:r>
              <a:rPr lang="en-US" sz="9999" dirty="0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LES</a:t>
            </a:r>
          </a:p>
          <a:p>
            <a:pPr algn="r">
              <a:lnSpc>
                <a:spcPts val="10899"/>
              </a:lnSpc>
            </a:pPr>
            <a:r>
              <a:rPr lang="en-US" sz="9999" dirty="0">
                <a:solidFill>
                  <a:srgbClr val="B0862C"/>
                </a:solidFill>
                <a:latin typeface="ADA Hybrid"/>
                <a:ea typeface="ADA Hybrid"/>
                <a:cs typeface="ADA Hybrid"/>
                <a:sym typeface="ADA Hybrid"/>
              </a:rPr>
              <a:t>PARTENAIRES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-472639" y="3590035"/>
            <a:ext cx="1861611" cy="3316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93"/>
              </a:lnSpc>
            </a:pPr>
            <a:r>
              <a:rPr lang="en-US" sz="23205">
                <a:solidFill>
                  <a:srgbClr val="CDA046"/>
                </a:solidFill>
                <a:latin typeface="Jad"/>
                <a:ea typeface="Jad"/>
                <a:cs typeface="Jad"/>
                <a:sym typeface="Jad"/>
              </a:rPr>
              <a:t>(</a:t>
            </a:r>
          </a:p>
        </p:txBody>
      </p:sp>
      <p:sp>
        <p:nvSpPr>
          <p:cNvPr id="20" name="TextBox 20"/>
          <p:cNvSpPr txBox="1"/>
          <p:nvPr/>
        </p:nvSpPr>
        <p:spPr>
          <a:xfrm rot="-10800000">
            <a:off x="11551702" y="6593286"/>
            <a:ext cx="1861611" cy="33164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93"/>
              </a:lnSpc>
            </a:pPr>
            <a:r>
              <a:rPr lang="en-US" sz="23205">
                <a:solidFill>
                  <a:srgbClr val="CDA046"/>
                </a:solidFill>
                <a:latin typeface="Jad"/>
                <a:ea typeface="Jad"/>
                <a:cs typeface="Jad"/>
                <a:sym typeface="Jad"/>
              </a:rPr>
              <a:t>(</a:t>
            </a:r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224</Words>
  <Application>Microsoft Macintosh PowerPoint</Application>
  <PresentationFormat>Personnalisé</PresentationFormat>
  <Paragraphs>34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3" baseType="lpstr">
      <vt:lpstr>ADA Hybrid</vt:lpstr>
      <vt:lpstr>Jad</vt:lpstr>
      <vt:lpstr>Garet</vt:lpstr>
      <vt:lpstr>Arial</vt:lpstr>
      <vt:lpstr>Garet Bold</vt:lpstr>
      <vt:lpstr>Calibri</vt:lpstr>
      <vt:lpstr>Garet Ultra-Bold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EPK Dossier de Presse Artiste Rap Musique Photos Urbain</dc:title>
  <cp:lastModifiedBy>Eric Megou</cp:lastModifiedBy>
  <cp:revision>2</cp:revision>
  <dcterms:created xsi:type="dcterms:W3CDTF">2006-08-16T00:00:00Z</dcterms:created>
  <dcterms:modified xsi:type="dcterms:W3CDTF">2026-03-27T10:00:46Z</dcterms:modified>
  <dc:identifier>DAHFCoA1h2g</dc:identifier>
</cp:coreProperties>
</file>